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5" r:id="rId5"/>
    <p:sldId id="261" r:id="rId6"/>
    <p:sldId id="262" r:id="rId7"/>
    <p:sldId id="260" r:id="rId8"/>
    <p:sldId id="257" r:id="rId9"/>
    <p:sldId id="264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94" autoAdjust="0"/>
    <p:restoredTop sz="88142" autoAdjust="0"/>
  </p:normalViewPr>
  <p:slideViewPr>
    <p:cSldViewPr>
      <p:cViewPr varScale="1">
        <p:scale>
          <a:sx n="61" d="100"/>
          <a:sy n="61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B15B0-5AA7-4FCD-8B36-F8A277E529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264AD-775D-4322-A9F3-333E9E63C8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F8164-67C8-4D9A-A681-C1BA33DDC5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9F6A-01C9-4B48-B7DC-C9E41F2F50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A5E5-F157-42B8-8637-7964228314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25301-C896-41F7-B59A-899CA9B609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DE0D6-8252-4CA7-AE4B-589F0D0C1E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9D92-A617-47B7-BEDA-529371F970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76ECB-2F9D-4BAA-B34D-3928FBCB7C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B2DB-2CAA-463F-A686-7FC040132A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45C92-5B36-4BE0-9C30-2827A76900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C9BB4D-2D76-4C70-9145-4DAB1E929A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/>
          <a:lstStyle/>
          <a:p>
            <a:r>
              <a:rPr lang="it-IT" sz="1800" b="1" dirty="0" smtClean="0"/>
              <a:t>DIPARTIMENTO </a:t>
            </a:r>
            <a:r>
              <a:rPr lang="it-IT" sz="1800" b="1" dirty="0" err="1" smtClean="0"/>
              <a:t>DI</a:t>
            </a:r>
            <a:r>
              <a:rPr lang="it-IT" sz="1800" b="1" dirty="0" smtClean="0"/>
              <a:t> SCIENZE POLITICHE E SOCIALI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b="1" dirty="0" err="1" smtClean="0"/>
              <a:t>CdLM</a:t>
            </a:r>
            <a:r>
              <a:rPr lang="it-IT" sz="1800" b="1" dirty="0" smtClean="0"/>
              <a:t> in SOCIOLOGIA (LM-88)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b="1" dirty="0" smtClean="0"/>
              <a:t>A.A. 2013-2014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b="1" dirty="0" smtClean="0"/>
              <a:t> </a:t>
            </a: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b="1" dirty="0" smtClean="0"/>
              <a:t>Sociologia e politiche del lavoro </a:t>
            </a: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214554"/>
            <a:ext cx="9144000" cy="4643446"/>
          </a:xfrm>
        </p:spPr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LE </a:t>
            </a:r>
            <a:r>
              <a:rPr lang="it-IT" b="1" dirty="0" smtClean="0"/>
              <a:t>DISUGUAGLIANZE SOCIALI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nel dibattito </a:t>
            </a:r>
            <a:r>
              <a:rPr lang="it-IT" dirty="0" smtClean="0"/>
              <a:t>sociologico contemporaneo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2400" dirty="0" smtClean="0"/>
              <a:t>Schede didattiche a cura di A. Cortese</a:t>
            </a:r>
          </a:p>
          <a:p>
            <a:pPr algn="ctr">
              <a:buNone/>
            </a:pPr>
            <a:r>
              <a:rPr lang="it-IT" sz="2400" dirty="0" smtClean="0"/>
              <a:t>(1)</a:t>
            </a:r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2"/>
          <p:cNvSpPr>
            <a:spLocks noGrp="1"/>
          </p:cNvSpPr>
          <p:nvPr>
            <p:ph type="title"/>
          </p:nvPr>
        </p:nvSpPr>
        <p:spPr>
          <a:xfrm>
            <a:off x="557213" y="285750"/>
            <a:ext cx="8372475" cy="1714500"/>
          </a:xfrm>
        </p:spPr>
        <p:txBody>
          <a:bodyPr/>
          <a:lstStyle/>
          <a:p>
            <a:r>
              <a:rPr lang="it-IT" sz="4000" smtClean="0"/>
              <a:t>Definizioni di disuguaglianze sociali</a:t>
            </a:r>
            <a:r>
              <a:rPr lang="it-IT" smtClean="0"/>
              <a:t/>
            </a:r>
            <a:br>
              <a:rPr lang="it-IT" smtClean="0"/>
            </a:br>
            <a:r>
              <a:rPr lang="it-IT" sz="3200" smtClean="0"/>
              <a:t>Forme di disuguaglianza</a:t>
            </a:r>
            <a:r>
              <a:rPr lang="it-IT" smtClean="0"/>
              <a:t/>
            </a:r>
            <a:br>
              <a:rPr lang="it-IT" smtClean="0"/>
            </a:br>
            <a:endParaRPr lang="it-IT" smtClean="0"/>
          </a:p>
        </p:txBody>
      </p:sp>
      <p:sp>
        <p:nvSpPr>
          <p:cNvPr id="3075" name="Segnaposto contenuto 3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endParaRPr lang="it-IT" smtClean="0"/>
          </a:p>
          <a:p>
            <a:r>
              <a:rPr lang="it-IT" smtClean="0"/>
              <a:t>Disparità oggettive, collettive, durature (</a:t>
            </a:r>
            <a:r>
              <a:rPr lang="it-IT" sz="2800" smtClean="0"/>
              <a:t>Marx / Weber</a:t>
            </a:r>
            <a:r>
              <a:rPr lang="it-IT" smtClean="0"/>
              <a:t>)</a:t>
            </a:r>
          </a:p>
          <a:p>
            <a:pPr>
              <a:buFontTx/>
              <a:buNone/>
            </a:pPr>
            <a:endParaRPr lang="it-IT" smtClean="0"/>
          </a:p>
          <a:p>
            <a:r>
              <a:rPr lang="it-IT" smtClean="0"/>
              <a:t>Disparità soggettive, individuali, instabili (</a:t>
            </a:r>
            <a:r>
              <a:rPr lang="it-IT" sz="2800" smtClean="0"/>
              <a:t>Sen / Beck</a:t>
            </a:r>
            <a:r>
              <a:rPr lang="it-IT" smtClean="0"/>
              <a:t>)</a:t>
            </a:r>
          </a:p>
          <a:p>
            <a:endParaRPr lang="it-IT" smtClean="0"/>
          </a:p>
          <a:p>
            <a:endParaRPr lang="it-IT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Definizioni di disuguaglianze sociali</a:t>
            </a:r>
            <a:br>
              <a:rPr lang="it-IT" sz="4000" smtClean="0"/>
            </a:br>
            <a:r>
              <a:rPr lang="it-IT" sz="2800" smtClean="0"/>
              <a:t>Disparità oggettive, collettive, durature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sz="2400" smtClean="0"/>
              <a:t>Un processo sociale per cui gli individui non hanno eguale </a:t>
            </a:r>
            <a:r>
              <a:rPr lang="it-IT" sz="2400" b="1" smtClean="0"/>
              <a:t>accesso alle ricompense sociali</a:t>
            </a:r>
            <a:r>
              <a:rPr lang="it-IT" sz="2400" smtClean="0"/>
              <a:t> (Smelser, 1987, p.230);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sz="2400" smtClean="0"/>
              <a:t>Differenze </a:t>
            </a:r>
            <a:r>
              <a:rPr lang="it-IT" sz="2400" b="1" smtClean="0"/>
              <a:t>nell’accesso alle risorse sociali rilevanti</a:t>
            </a:r>
            <a:r>
              <a:rPr lang="it-IT" sz="2400" smtClean="0"/>
              <a:t>, </a:t>
            </a:r>
            <a:r>
              <a:rPr lang="it-IT" sz="2400" b="1" smtClean="0"/>
              <a:t>sistematiche </a:t>
            </a:r>
            <a:r>
              <a:rPr lang="it-IT" sz="2400" smtClean="0"/>
              <a:t>e </a:t>
            </a:r>
            <a:r>
              <a:rPr lang="it-IT" sz="2400" b="1" smtClean="0"/>
              <a:t>durature</a:t>
            </a:r>
            <a:r>
              <a:rPr lang="it-IT" sz="2400" smtClean="0"/>
              <a:t> nel tempo, che riguardano oltreché i singoli soggetti, interi </a:t>
            </a:r>
            <a:r>
              <a:rPr lang="it-IT" sz="2400" b="1" smtClean="0"/>
              <a:t>gruppi di popolazione </a:t>
            </a:r>
            <a:r>
              <a:rPr lang="it-IT" sz="2400" smtClean="0"/>
              <a:t>e </a:t>
            </a:r>
            <a:r>
              <a:rPr lang="it-IT" sz="2400" b="1" smtClean="0"/>
              <a:t>classi sociali</a:t>
            </a:r>
            <a:r>
              <a:rPr lang="it-IT" sz="2400" smtClean="0"/>
              <a:t> (Bianco, 2001, p.12).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649288" y="152400"/>
            <a:ext cx="8229600" cy="1143000"/>
          </a:xfrm>
        </p:spPr>
        <p:txBody>
          <a:bodyPr/>
          <a:lstStyle/>
          <a:p>
            <a:r>
              <a:rPr lang="it-IT" sz="4000" smtClean="0"/>
              <a:t>Definizioni di disuguaglianze sociali</a:t>
            </a:r>
            <a:r>
              <a:rPr lang="it-IT" smtClean="0"/>
              <a:t/>
            </a:r>
            <a:br>
              <a:rPr lang="it-IT" smtClean="0"/>
            </a:br>
            <a:r>
              <a:rPr lang="it-IT" sz="2800" smtClean="0"/>
              <a:t>Disparità soggettive, individuali, transitorie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285750" y="1500188"/>
            <a:ext cx="8643938" cy="464343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- Disparità nelle </a:t>
            </a:r>
            <a:r>
              <a:rPr lang="it-IT" sz="2400" b="1" smtClean="0"/>
              <a:t>capacità degli individui (</a:t>
            </a:r>
            <a:r>
              <a:rPr lang="it-IT" sz="2400" b="1" i="1" smtClean="0"/>
              <a:t>capabilities</a:t>
            </a:r>
            <a:r>
              <a:rPr lang="it-IT" sz="2400" b="1" smtClean="0"/>
              <a:t>) </a:t>
            </a:r>
            <a:r>
              <a:rPr lang="it-IT" sz="2400" smtClean="0"/>
              <a:t>di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b="1" smtClean="0"/>
              <a:t>    funzionare</a:t>
            </a:r>
            <a:r>
              <a:rPr lang="it-IT" sz="2400" smtClean="0"/>
              <a:t> (acquisire funzionamenti cui ciascuno attribuisce valore);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 raggiungere</a:t>
            </a:r>
            <a:r>
              <a:rPr lang="it-IT" sz="2400" b="1" i="1" smtClean="0"/>
              <a:t> well-being, </a:t>
            </a:r>
            <a:r>
              <a:rPr lang="it-IT" sz="2400" smtClean="0"/>
              <a:t>scegliendo liberamente fra corsi di azione e di vita possibili (capacità di </a:t>
            </a:r>
            <a:r>
              <a:rPr lang="it-IT" sz="2400" b="1" smtClean="0"/>
              <a:t>agency,</a:t>
            </a:r>
            <a:r>
              <a:rPr lang="it-IT" sz="2400" smtClean="0"/>
              <a:t> di autodeterminazione)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(Sen, 1994, pp.64-65)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sz="2400" smtClean="0"/>
              <a:t>Disparità </a:t>
            </a:r>
            <a:r>
              <a:rPr lang="it-IT" sz="2400" b="1" smtClean="0"/>
              <a:t>transitorie </a:t>
            </a:r>
            <a:r>
              <a:rPr lang="it-IT" sz="2400" smtClean="0"/>
              <a:t>che variano in ragione della pluralità e del mutamento dei fattori di disuguaglianza e dei processi di frammentazione sociale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 (Beck, 1983).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2350"/>
          </a:xfrm>
        </p:spPr>
        <p:txBody>
          <a:bodyPr/>
          <a:lstStyle/>
          <a:p>
            <a:pPr eaLnBrk="1" hangingPunct="1"/>
            <a:r>
              <a:rPr lang="it-IT" sz="4000" smtClean="0"/>
              <a:t>Definizioni di disuguaglianze sociali</a:t>
            </a:r>
            <a:br>
              <a:rPr lang="it-IT" sz="4000" smtClean="0"/>
            </a:br>
            <a:r>
              <a:rPr lang="it-IT" sz="2800" smtClean="0"/>
              <a:t>oggettive/ soggettive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-428625" y="1193800"/>
            <a:ext cx="9572625" cy="5664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sz="2400" smtClean="0"/>
              <a:t>Disparità nella dotazione di </a:t>
            </a:r>
            <a:r>
              <a:rPr lang="it-IT" sz="2400" b="1" smtClean="0"/>
              <a:t>risorse</a:t>
            </a:r>
            <a:r>
              <a:rPr lang="it-IT" sz="2400" smtClean="0"/>
              <a:t> che danno luogo a </a:t>
            </a:r>
            <a:r>
              <a:rPr lang="it-IT" sz="2400" b="1" smtClean="0"/>
              <a:t>opportunità di vita diverse</a:t>
            </a:r>
            <a:r>
              <a:rPr lang="it-IT" sz="2400" smtClean="0"/>
              <a:t>, intese come possibilità di fare quello che si desidera fare o di avere un buona qualità della vita (Ballarino, Cobalti, 2003, p.30).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sz="180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it-IT" sz="2400" smtClean="0"/>
              <a:t>Disparità </a:t>
            </a:r>
            <a:r>
              <a:rPr lang="it-IT" sz="2400" b="1" smtClean="0"/>
              <a:t>oggettive </a:t>
            </a:r>
            <a:r>
              <a:rPr lang="it-IT" sz="2400" smtClean="0"/>
              <a:t>e </a:t>
            </a:r>
            <a:r>
              <a:rPr lang="it-IT" sz="2400" b="1" smtClean="0"/>
              <a:t>sistematiche</a:t>
            </a:r>
            <a:r>
              <a:rPr lang="it-IT" sz="2400" smtClean="0"/>
              <a:t> nella </a:t>
            </a:r>
            <a:r>
              <a:rPr lang="it-IT" sz="2400" b="1" smtClean="0"/>
              <a:t>capacità </a:t>
            </a:r>
            <a:r>
              <a:rPr lang="it-IT" sz="2400" smtClean="0"/>
              <a:t>di individui e gruppi di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a) ottenere ricompense e </a:t>
            </a:r>
            <a:r>
              <a:rPr lang="it-IT" sz="2400" b="1" smtClean="0"/>
              <a:t>risorse materiali, culturali e simboliche (</a:t>
            </a:r>
            <a:r>
              <a:rPr lang="it-IT" sz="2400" smtClean="0"/>
              <a:t>reddito, istruzione, prestigio</a:t>
            </a:r>
            <a:r>
              <a:rPr lang="it-IT" sz="2400" b="1" smtClean="0"/>
              <a:t>), </a:t>
            </a:r>
            <a:r>
              <a:rPr lang="it-IT" sz="2400" smtClean="0"/>
              <a:t>disuguaglianze </a:t>
            </a:r>
            <a:r>
              <a:rPr lang="it-IT" sz="2400" b="1" i="1" u="sng" smtClean="0"/>
              <a:t>distributive </a:t>
            </a:r>
            <a:r>
              <a:rPr lang="it-IT" sz="2400" b="1" i="1" smtClean="0"/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b1) influire sul comportamento altrui a proprio vantaggio esercitando </a:t>
            </a:r>
            <a:r>
              <a:rPr lang="it-IT" sz="2400" b="1" smtClean="0"/>
              <a:t>potere, </a:t>
            </a:r>
            <a:r>
              <a:rPr lang="it-IT" sz="2400" smtClean="0"/>
              <a:t>disuguaglianze</a:t>
            </a:r>
            <a:r>
              <a:rPr lang="it-IT" sz="2400" b="1" i="1" smtClean="0"/>
              <a:t> </a:t>
            </a:r>
            <a:r>
              <a:rPr lang="it-IT" sz="2400" b="1" i="1" u="sng" smtClean="0"/>
              <a:t>relazional</a:t>
            </a:r>
            <a:r>
              <a:rPr lang="it-IT" sz="2400" b="1" i="1" smtClean="0"/>
              <a:t>i;</a:t>
            </a:r>
            <a:endParaRPr lang="it-IT" sz="24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b2) scegliere autonomamente i propri destini di vita e i modi dell’esistenza quotidiana, acquisendo </a:t>
            </a:r>
            <a:r>
              <a:rPr lang="it-IT" sz="2400" b="1" smtClean="0"/>
              <a:t>autonomia e capacità di </a:t>
            </a:r>
            <a:r>
              <a:rPr lang="it-IT" sz="2400" b="1" i="1" smtClean="0"/>
              <a:t>agency</a:t>
            </a:r>
            <a:r>
              <a:rPr lang="it-IT" sz="2400" b="1" smtClean="0"/>
              <a:t>,</a:t>
            </a:r>
            <a:r>
              <a:rPr lang="it-IT" sz="2400" smtClean="0"/>
              <a:t> disuguaglianze</a:t>
            </a:r>
            <a:r>
              <a:rPr lang="it-IT" sz="2400" b="1" i="1" smtClean="0"/>
              <a:t> </a:t>
            </a:r>
            <a:r>
              <a:rPr lang="it-IT" sz="2400" b="1" i="1" u="sng" smtClean="0"/>
              <a:t>relazionali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  (Brandolini , Saraceno, Schizzerotto, 2009, p.10).</a:t>
            </a:r>
          </a:p>
          <a:p>
            <a:pPr eaLnBrk="1" hangingPunct="1">
              <a:lnSpc>
                <a:spcPct val="90000"/>
              </a:lnSpc>
            </a:pPr>
            <a:endParaRPr lang="it-IT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71563"/>
          </a:xfrm>
        </p:spPr>
        <p:txBody>
          <a:bodyPr/>
          <a:lstStyle/>
          <a:p>
            <a:pPr eaLnBrk="1" hangingPunct="1"/>
            <a:r>
              <a:rPr lang="it-IT" smtClean="0"/>
              <a:t>All’origine delle disuguaglianze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38"/>
            <a:ext cx="8229600" cy="5643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smtClean="0"/>
              <a:t>Disparità che derivano da appartenenze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800" b="1" smtClean="0"/>
              <a:t>Ascritte </a:t>
            </a:r>
            <a:r>
              <a:rPr lang="it-IT" sz="2800" smtClean="0"/>
              <a:t>per</a:t>
            </a:r>
          </a:p>
          <a:p>
            <a:pPr eaLnBrk="1" hangingPunct="1"/>
            <a:r>
              <a:rPr lang="it-IT" sz="2400" smtClean="0"/>
              <a:t>Origine sociale</a:t>
            </a:r>
          </a:p>
          <a:p>
            <a:pPr eaLnBrk="1" hangingPunct="1"/>
            <a:r>
              <a:rPr lang="it-IT" sz="2400" smtClean="0"/>
              <a:t>Genere </a:t>
            </a:r>
          </a:p>
          <a:p>
            <a:pPr eaLnBrk="1" hangingPunct="1"/>
            <a:r>
              <a:rPr lang="it-IT" sz="2400" smtClean="0"/>
              <a:t>Età e generazione</a:t>
            </a:r>
          </a:p>
          <a:p>
            <a:pPr eaLnBrk="1" hangingPunct="1"/>
            <a:r>
              <a:rPr lang="it-IT" sz="2400" smtClean="0"/>
              <a:t>Etnia</a:t>
            </a:r>
          </a:p>
          <a:p>
            <a:pPr eaLnBrk="1" hangingPunct="1"/>
            <a:r>
              <a:rPr lang="it-IT" sz="2400" smtClean="0"/>
              <a:t>Area di residenza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1800" b="1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800" b="1" smtClean="0"/>
              <a:t>Acquisite </a:t>
            </a:r>
            <a:r>
              <a:rPr lang="it-IT" sz="2800" smtClean="0"/>
              <a:t>nell’ambito del</a:t>
            </a:r>
          </a:p>
          <a:p>
            <a:pPr eaLnBrk="1" hangingPunct="1"/>
            <a:r>
              <a:rPr lang="it-IT" sz="2400" smtClean="0"/>
              <a:t>Sistema educativo</a:t>
            </a:r>
          </a:p>
          <a:p>
            <a:pPr eaLnBrk="1" hangingPunct="1"/>
            <a:r>
              <a:rPr lang="it-IT" sz="2400" smtClean="0"/>
              <a:t>Mercato</a:t>
            </a:r>
          </a:p>
          <a:p>
            <a:pPr eaLnBrk="1" hangingPunct="1"/>
            <a:r>
              <a:rPr lang="it-IT" sz="2400" smtClean="0"/>
              <a:t>Sistema di welfare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Tendenze di mutamento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it-IT" smtClean="0"/>
              <a:t>Primato delle disuguaglianze occupazionali?</a:t>
            </a:r>
          </a:p>
          <a:p>
            <a:pPr eaLnBrk="1" hangingPunct="1">
              <a:buFontTx/>
              <a:buChar char="-"/>
            </a:pPr>
            <a:endParaRPr lang="it-IT" smtClean="0"/>
          </a:p>
          <a:p>
            <a:pPr eaLnBrk="1" hangingPunct="1">
              <a:buFontTx/>
              <a:buChar char="-"/>
            </a:pPr>
            <a:r>
              <a:rPr lang="it-IT" smtClean="0"/>
              <a:t>Frammentazione delle disuguaglianze?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94" name="Group 222"/>
          <p:cNvGraphicFramePr>
            <a:graphicFrameLocks noGrp="1"/>
          </p:cNvGraphicFramePr>
          <p:nvPr/>
        </p:nvGraphicFramePr>
        <p:xfrm>
          <a:off x="0" y="0"/>
          <a:ext cx="9324975" cy="6750685"/>
        </p:xfrm>
        <a:graphic>
          <a:graphicData uri="http://schemas.openxmlformats.org/drawingml/2006/table">
            <a:tbl>
              <a:tblPr/>
              <a:tblGrid>
                <a:gridCol w="2195513"/>
                <a:gridCol w="2447925"/>
                <a:gridCol w="2233612"/>
                <a:gridCol w="2447925"/>
              </a:tblGrid>
              <a:tr h="2603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FONDAMENTI DEI SISTEMI DI DISUGUAGLIANZA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TENDENZE      DI  MUTAMENTO DELLE   DISUGUAGLIANZE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33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Lineari e coerenti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Lineari disallineate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 lineari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Mercato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Divisione sociale del lavoro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(situazione di lavoro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Situazione di mercato)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dell’industrialismo liberale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-riduzione del peso delle appartenenze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-meritocrazia (istruzione)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-riduzione delle disuguaglianze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marxiste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accentuazione delle disuguaglianze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Regolazione pubblica dell’economia e del benessere sociale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dello Stato interventista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-Primato del sistema politico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-riposizionamento variabile delle linee di disuguaglianza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9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Differenziazione funzionale delle società complesse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sistemiche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-Autonomia crescente dei sottosistemi funzionali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segmentazione delle disuguaglianze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minore efficacia dell’istruzione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Globalizzazione/ individualizzazione/ frammentazione sociale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della seconda modernità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-crescono rischi e opportunità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-Vulnerabilità sociale diffusa 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-individualizzazione dei rischi e delle biografie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Interazione strategica e istituzionalizzata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 attori individuali e collettivi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Teorie neoweberiane; neoistituzionaliste; strutturaliste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sistemi di disuguaglianza variano in ragione di: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-vincoli e opportunità di contesto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-scelte, interazioni, conflitti 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degli attori</a:t>
                      </a: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-meccanismi sociali, istituzioni,  reti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0" name="Rectangle 159"/>
          <p:cNvSpPr>
            <a:spLocks noChangeArrowheads="1"/>
          </p:cNvSpPr>
          <p:nvPr/>
        </p:nvSpPr>
        <p:spPr bwMode="auto">
          <a:xfrm>
            <a:off x="-204788" y="66754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Nuove prospettive metodologiche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it-IT" sz="2800" smtClean="0"/>
          </a:p>
          <a:p>
            <a:pPr eaLnBrk="1" hangingPunct="1">
              <a:buFontTx/>
              <a:buNone/>
            </a:pPr>
            <a:r>
              <a:rPr lang="it-IT" sz="2800" smtClean="0"/>
              <a:t>- La </a:t>
            </a:r>
            <a:r>
              <a:rPr lang="it-IT" sz="2800" b="1" i="1" smtClean="0"/>
              <a:t>path analysis</a:t>
            </a:r>
            <a:r>
              <a:rPr lang="it-IT" sz="2800" smtClean="0"/>
              <a:t> per spiegare articolazione e incidenza dei fattori disuguaglianza</a:t>
            </a:r>
          </a:p>
          <a:p>
            <a:pPr eaLnBrk="1" hangingPunct="1">
              <a:buFontTx/>
              <a:buChar char="-"/>
            </a:pPr>
            <a:r>
              <a:rPr lang="it-IT" sz="2800" smtClean="0"/>
              <a:t>La prospettiva del </a:t>
            </a:r>
            <a:r>
              <a:rPr lang="it-IT" sz="2800" b="1" smtClean="0"/>
              <a:t>corso di vita</a:t>
            </a:r>
            <a:r>
              <a:rPr lang="it-IT" sz="2800" smtClean="0"/>
              <a:t> per spiegare la dimensione processuale delle disuguaglianze (analisi longitudinali, </a:t>
            </a:r>
            <a:r>
              <a:rPr lang="it-IT" sz="2800" i="1" smtClean="0"/>
              <a:t>event history</a:t>
            </a:r>
            <a:r>
              <a:rPr lang="it-IT" sz="2800" smtClean="0"/>
              <a:t> </a:t>
            </a:r>
            <a:r>
              <a:rPr lang="it-IT" sz="2800" i="1" smtClean="0"/>
              <a:t>analysis)</a:t>
            </a:r>
          </a:p>
          <a:p>
            <a:pPr eaLnBrk="1" hangingPunct="1">
              <a:buFontTx/>
              <a:buChar char="-"/>
            </a:pPr>
            <a:r>
              <a:rPr lang="it-IT" sz="2800" b="1" smtClean="0"/>
              <a:t>L’interazionismo simbolico</a:t>
            </a:r>
            <a:r>
              <a:rPr lang="it-IT" sz="2800" smtClean="0"/>
              <a:t>  per spiegare i meccanismi di legittimazione e costruzione sociale delle disuguaglianze.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 DISUGUAGLIANZE SOCIALI 2013 V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 DISUGUAGLIANZE SOCIALI 2013 V</Template>
  <TotalTime>451</TotalTime>
  <Words>569</Words>
  <Application>Microsoft Office PowerPoint</Application>
  <PresentationFormat>Presentazione su schermo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LE DISUGUAGLIANZE SOCIALI 2013 V</vt:lpstr>
      <vt:lpstr>DIPARTIMENTO DI SCIENZE POLITICHE E SOCIALI  CdLM in SOCIOLOGIA (LM-88) A.A. 2013-2014   Sociologia e politiche del lavoro  </vt:lpstr>
      <vt:lpstr>Definizioni di disuguaglianze sociali Forme di disuguaglianza </vt:lpstr>
      <vt:lpstr>Definizioni di disuguaglianze sociali Disparità oggettive, collettive, durature</vt:lpstr>
      <vt:lpstr>Definizioni di disuguaglianze sociali Disparità soggettive, individuali, transitorie</vt:lpstr>
      <vt:lpstr>Definizioni di disuguaglianze sociali oggettive/ soggettive</vt:lpstr>
      <vt:lpstr>All’origine delle disuguaglianze</vt:lpstr>
      <vt:lpstr>Tendenze di mutamento</vt:lpstr>
      <vt:lpstr>Diapositiva 8</vt:lpstr>
      <vt:lpstr>Nuove prospettive metodologiche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DISUGUAGLIANZE SOCIALI nel dibattito sociologico contemporaneo</dc:title>
  <dc:creator>*</dc:creator>
  <cp:lastModifiedBy>*</cp:lastModifiedBy>
  <cp:revision>3</cp:revision>
  <dcterms:created xsi:type="dcterms:W3CDTF">2013-12-10T18:43:43Z</dcterms:created>
  <dcterms:modified xsi:type="dcterms:W3CDTF">2014-01-19T18:47:42Z</dcterms:modified>
</cp:coreProperties>
</file>